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Overpass Black"/>
      <p:bold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Overpass"/>
      <p:regular r:id="rId34"/>
      <p:bold r:id="rId35"/>
      <p:italic r:id="rId36"/>
      <p:boldItalic r:id="rId37"/>
    </p:embeddedFont>
    <p:embeddedFont>
      <p:font typeface="Open Sans SemiBold"/>
      <p:regular r:id="rId38"/>
      <p:bold r:id="rId39"/>
      <p:italic r:id="rId40"/>
      <p:boldItalic r:id="rId41"/>
    </p:embeddedFont>
    <p:embeddedFont>
      <p:font typeface="Josefin Sans"/>
      <p:regular r:id="rId42"/>
      <p:bold r:id="rId43"/>
      <p:italic r:id="rId44"/>
      <p:boldItalic r:id="rId45"/>
    </p:embeddedFont>
    <p:embeddedFont>
      <p:font typeface="Proxima Nova Semibold"/>
      <p:regular r:id="rId46"/>
      <p:bold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italic.fntdata"/><Relationship Id="rId42" Type="http://schemas.openxmlformats.org/officeDocument/2006/relationships/font" Target="fonts/JosefinSans-regular.fntdata"/><Relationship Id="rId41" Type="http://schemas.openxmlformats.org/officeDocument/2006/relationships/font" Target="fonts/OpenSansSemiBold-boldItalic.fntdata"/><Relationship Id="rId44" Type="http://schemas.openxmlformats.org/officeDocument/2006/relationships/font" Target="fonts/JosefinSans-italic.fntdata"/><Relationship Id="rId43" Type="http://schemas.openxmlformats.org/officeDocument/2006/relationships/font" Target="fonts/JosefinSans-bold.fntdata"/><Relationship Id="rId46" Type="http://schemas.openxmlformats.org/officeDocument/2006/relationships/font" Target="fonts/ProximaNovaSemibold-regular.fntdata"/><Relationship Id="rId45" Type="http://schemas.openxmlformats.org/officeDocument/2006/relationships/font" Target="fonts/Josefi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ProximaNovaSemibold-boldItalic.fntdata"/><Relationship Id="rId47" Type="http://schemas.openxmlformats.org/officeDocument/2006/relationships/font" Target="fonts/ProximaNovaSemibold-bold.fntdata"/><Relationship Id="rId49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33" Type="http://schemas.openxmlformats.org/officeDocument/2006/relationships/font" Target="fonts/FiraSansExtraCondensedMedium-boldItalic.fntdata"/><Relationship Id="rId32" Type="http://schemas.openxmlformats.org/officeDocument/2006/relationships/font" Target="fonts/FiraSansExtraCondensedMedium-italic.fntdata"/><Relationship Id="rId35" Type="http://schemas.openxmlformats.org/officeDocument/2006/relationships/font" Target="fonts/Overpass-bold.fntdata"/><Relationship Id="rId34" Type="http://schemas.openxmlformats.org/officeDocument/2006/relationships/font" Target="fonts/Overpass-regular.fntdata"/><Relationship Id="rId37" Type="http://schemas.openxmlformats.org/officeDocument/2006/relationships/font" Target="fonts/Overpass-boldItalic.fntdata"/><Relationship Id="rId36" Type="http://schemas.openxmlformats.org/officeDocument/2006/relationships/font" Target="fonts/Overpass-italic.fntdata"/><Relationship Id="rId39" Type="http://schemas.openxmlformats.org/officeDocument/2006/relationships/font" Target="fonts/OpenSansSemiBold-bold.fntdata"/><Relationship Id="rId38" Type="http://schemas.openxmlformats.org/officeDocument/2006/relationships/font" Target="fonts/OpenSansSemiBo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OverpassBlack-bold.fntdata"/><Relationship Id="rId27" Type="http://schemas.openxmlformats.org/officeDocument/2006/relationships/font" Target="fonts/ProximaNova-boldItalic.fntdata"/><Relationship Id="rId29" Type="http://schemas.openxmlformats.org/officeDocument/2006/relationships/font" Target="fonts/OverpassBlack-boldItalic.fntdata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af49a9d6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af49a9d6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a5d629dfb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a5d629dfb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af5185014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af5185014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af64ecb6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af64ecb6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7861bf54c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7861bf54c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78617f44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78617f44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a1fb274c5c_2_25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a1fb274c5c_2_25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78617f44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78617f44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af6178724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af617872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a7aa20266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a7aa20266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af5185014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af5185014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af64ecb60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af64ecb60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a7274a1822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a7274a1822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af556faa5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af556faa5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a7274a1822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a7274a1822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af556faa58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af556faa58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f556faa5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f556faa5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af556faa58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af556faa58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39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4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0E0E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0E0E3"/>
        </a:solidFill>
      </p:bgPr>
    </p:bg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119" name="Google Shape;2119;p3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8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專題報告</a:t>
            </a:r>
            <a:endParaRPr sz="5700"/>
          </a:p>
        </p:txBody>
      </p:sp>
      <p:sp>
        <p:nvSpPr>
          <p:cNvPr id="2126" name="Google Shape;2126;p38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1207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075" y="1404276"/>
            <a:ext cx="4254474" cy="3190891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47"/>
          <p:cNvSpPr txBox="1"/>
          <p:nvPr/>
        </p:nvSpPr>
        <p:spPr>
          <a:xfrm>
            <a:off x="1572600" y="247175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Result - </a:t>
            </a:r>
            <a:r>
              <a:rPr b="1" lang="en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設閾值</a:t>
            </a:r>
            <a:endParaRPr b="1"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5" name="Google Shape;23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404275"/>
            <a:ext cx="4254474" cy="319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47"/>
          <p:cNvSpPr txBox="1"/>
          <p:nvPr/>
        </p:nvSpPr>
        <p:spPr>
          <a:xfrm>
            <a:off x="1713400" y="1023950"/>
            <a:ext cx="1683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num&gt;10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7" name="Google Shape;2307;p47"/>
          <p:cNvSpPr txBox="1"/>
          <p:nvPr/>
        </p:nvSpPr>
        <p:spPr>
          <a:xfrm>
            <a:off x="5932513" y="1023950"/>
            <a:ext cx="1683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num&gt;100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48"/>
          <p:cNvSpPr txBox="1"/>
          <p:nvPr>
            <p:ph idx="1" type="subTitle"/>
          </p:nvPr>
        </p:nvSpPr>
        <p:spPr>
          <a:xfrm>
            <a:off x="845625" y="1027025"/>
            <a:ext cx="7704000" cy="39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Rank 取法對D的影響?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Pi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的取法 ?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法ㄧ：p1(wk) = wk在主病T1的比重                                               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 		  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去極值標準？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暫定 : num(wk)&gt;100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T1共病數&gt;10 ^ T2共病數&gt;10 ^  (T1, T2)共同共病數&gt;10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Google Shape;2313;p4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問題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Google Shape;2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00" y="1443100"/>
            <a:ext cx="4420799" cy="330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00" y="1443100"/>
            <a:ext cx="4420799" cy="33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49"/>
          <p:cNvSpPr txBox="1"/>
          <p:nvPr/>
        </p:nvSpPr>
        <p:spPr>
          <a:xfrm>
            <a:off x="533400" y="267125"/>
            <a:ext cx="77040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4.	r , D 如何解讀?  </a:t>
            </a:r>
            <a:endParaRPr sz="1600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1" name="Google Shape;2321;p49"/>
          <p:cNvSpPr txBox="1"/>
          <p:nvPr/>
        </p:nvSpPr>
        <p:spPr>
          <a:xfrm>
            <a:off x="588975" y="1957200"/>
            <a:ext cx="1744200" cy="40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r=0.97但D只有0.04</a:t>
            </a:r>
            <a:endParaRPr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2" name="Google Shape;2322;p49"/>
          <p:cNvSpPr txBox="1"/>
          <p:nvPr/>
        </p:nvSpPr>
        <p:spPr>
          <a:xfrm>
            <a:off x="5060100" y="1964250"/>
            <a:ext cx="1863900" cy="45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r=0.</a:t>
            </a: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88</a:t>
            </a: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 但D=0.0</a:t>
            </a: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3" name="Google Shape;2323;p49"/>
          <p:cNvSpPr txBox="1"/>
          <p:nvPr/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問題</a:t>
            </a:r>
            <a:endParaRPr sz="30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50"/>
          <p:cNvSpPr txBox="1"/>
          <p:nvPr/>
        </p:nvSpPr>
        <p:spPr>
          <a:xfrm>
            <a:off x="533400" y="267125"/>
            <a:ext cx="77040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4.	r , D 如何解讀?  </a:t>
            </a:r>
            <a:endParaRPr sz="1600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9" name="Google Shape;2329;p50"/>
          <p:cNvSpPr txBox="1"/>
          <p:nvPr/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問題</a:t>
            </a:r>
            <a:endParaRPr sz="30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330" name="Google Shape;2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125" y="950825"/>
            <a:ext cx="5448851" cy="40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50"/>
          <p:cNvSpPr txBox="1"/>
          <p:nvPr/>
        </p:nvSpPr>
        <p:spPr>
          <a:xfrm>
            <a:off x="635725" y="1515150"/>
            <a:ext cx="2119800" cy="42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D=0.005但</a:t>
            </a: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相關係數</a:t>
            </a: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低</a:t>
            </a:r>
            <a:endParaRPr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51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5.  一維數據還需要cluster嗎 ?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      右</a:t>
            </a:r>
            <a:r>
              <a:rPr lang="en" sz="1600"/>
              <a:t>圖的分類方法?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5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問題</a:t>
            </a:r>
            <a:endParaRPr/>
          </a:p>
        </p:txBody>
      </p:sp>
      <p:pic>
        <p:nvPicPr>
          <p:cNvPr id="2338" name="Google Shape;2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625" y="1125400"/>
            <a:ext cx="3117974" cy="38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52"/>
          <p:cNvSpPr txBox="1"/>
          <p:nvPr/>
        </p:nvSpPr>
        <p:spPr>
          <a:xfrm>
            <a:off x="1647025" y="2212500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1C5F6F"/>
                </a:solidFill>
                <a:latin typeface="Calibri"/>
                <a:ea typeface="Calibri"/>
                <a:cs typeface="Calibri"/>
                <a:sym typeface="Calibri"/>
              </a:rPr>
              <a:t>THANKS !</a:t>
            </a:r>
            <a:endParaRPr sz="5000">
              <a:solidFill>
                <a:srgbClr val="1C5F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53"/>
          <p:cNvSpPr txBox="1"/>
          <p:nvPr>
            <p:ph idx="1" type="body"/>
          </p:nvPr>
        </p:nvSpPr>
        <p:spPr>
          <a:xfrm>
            <a:off x="948600" y="3232100"/>
            <a:ext cx="77040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Georgia"/>
                <a:ea typeface="Georgia"/>
                <a:cs typeface="Georgia"/>
                <a:sym typeface="Georgia"/>
              </a:rPr>
              <a:t>p1 :  wk的出現頻率</a:t>
            </a:r>
            <a:endParaRPr sz="1700">
              <a:solidFill>
                <a:srgbClr val="134F5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Georgia"/>
                <a:ea typeface="Georgia"/>
                <a:cs typeface="Georgia"/>
                <a:sym typeface="Georgia"/>
              </a:rPr>
              <a:t>p2 :  wk的出現頻率</a:t>
            </a:r>
            <a:endParaRPr sz="1700">
              <a:solidFill>
                <a:srgbClr val="134F5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Georgia"/>
                <a:ea typeface="Georgia"/>
                <a:cs typeface="Georgia"/>
                <a:sym typeface="Georgia"/>
              </a:rPr>
              <a:t>Z : Σ entropy( p(wk) ) + Σ entropy( p(wk) ) </a:t>
            </a:r>
            <a:endParaRPr sz="1700">
              <a:solidFill>
                <a:srgbClr val="134F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49" name="Google Shape;23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00" y="2627600"/>
            <a:ext cx="5907525" cy="4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53"/>
          <p:cNvPicPr preferRelativeResize="0"/>
          <p:nvPr/>
        </p:nvPicPr>
        <p:blipFill rotWithShape="1">
          <a:blip r:embed="rId4">
            <a:alphaModFix/>
          </a:blip>
          <a:srcRect b="0" l="0" r="1951" t="0"/>
          <a:stretch/>
        </p:blipFill>
        <p:spPr>
          <a:xfrm>
            <a:off x="948600" y="1394300"/>
            <a:ext cx="3839096" cy="6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53"/>
          <p:cNvSpPr txBox="1"/>
          <p:nvPr/>
        </p:nvSpPr>
        <p:spPr>
          <a:xfrm>
            <a:off x="4833400" y="1377050"/>
            <a:ext cx="48810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Georgia"/>
                <a:ea typeface="Georgia"/>
                <a:cs typeface="Georgia"/>
                <a:sym typeface="Georgia"/>
              </a:rPr>
              <a:t>R1(w</a:t>
            </a:r>
            <a:r>
              <a:rPr lang="en" sz="1600">
                <a:solidFill>
                  <a:srgbClr val="134F5C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  <a:r>
              <a:rPr lang="en" sz="1700">
                <a:solidFill>
                  <a:srgbClr val="134F5C"/>
                </a:solidFill>
                <a:latin typeface="Georgia"/>
                <a:ea typeface="Georgia"/>
                <a:cs typeface="Georgia"/>
                <a:sym typeface="Georgia"/>
              </a:rPr>
              <a:t>) : T1中w</a:t>
            </a:r>
            <a:r>
              <a:rPr lang="en" sz="1300">
                <a:solidFill>
                  <a:srgbClr val="134F5C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  <a:r>
              <a:rPr lang="en" sz="1700">
                <a:solidFill>
                  <a:srgbClr val="134F5C"/>
                </a:solidFill>
                <a:latin typeface="Georgia"/>
                <a:ea typeface="Georgia"/>
                <a:cs typeface="Georgia"/>
                <a:sym typeface="Georgia"/>
              </a:rPr>
              <a:t>的頻率排名, 前10%高頻=1...</a:t>
            </a:r>
            <a:endParaRPr sz="1700">
              <a:solidFill>
                <a:srgbClr val="134F5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Georgia"/>
                <a:ea typeface="Georgia"/>
                <a:cs typeface="Georgia"/>
                <a:sym typeface="Georgia"/>
              </a:rPr>
              <a:t>N12 :  T1, T2 相同共病數</a:t>
            </a:r>
            <a:endParaRPr sz="1700">
              <a:solidFill>
                <a:srgbClr val="134F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52" name="Google Shape;2352;p5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附錄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54"/>
          <p:cNvSpPr/>
          <p:nvPr/>
        </p:nvSpPr>
        <p:spPr>
          <a:xfrm>
            <a:off x="4662175" y="1247475"/>
            <a:ext cx="3966000" cy="29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8" name="Google Shape;2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97" y="1262762"/>
            <a:ext cx="3965900" cy="29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54"/>
          <p:cNvSpPr txBox="1"/>
          <p:nvPr/>
        </p:nvSpPr>
        <p:spPr>
          <a:xfrm>
            <a:off x="928975" y="1661400"/>
            <a:ext cx="1863900" cy="45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r=0.89 D=0.002</a:t>
            </a:r>
            <a:endParaRPr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54"/>
          <p:cNvSpPr txBox="1"/>
          <p:nvPr/>
        </p:nvSpPr>
        <p:spPr>
          <a:xfrm>
            <a:off x="5069150" y="1737600"/>
            <a:ext cx="1863900" cy="45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r&gt;0.9 但D=0.07</a:t>
            </a:r>
            <a:endParaRPr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61" name="Google Shape;23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225" y="1247700"/>
            <a:ext cx="3965899" cy="2965166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54"/>
          <p:cNvSpPr txBox="1"/>
          <p:nvPr/>
        </p:nvSpPr>
        <p:spPr>
          <a:xfrm>
            <a:off x="4998800" y="1585200"/>
            <a:ext cx="1863900" cy="45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r=0.96 D=0.1</a:t>
            </a:r>
            <a:endParaRPr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5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附錄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8" name="Google Shape;23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750" y="1481325"/>
            <a:ext cx="3979925" cy="2975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55"/>
          <p:cNvSpPr txBox="1"/>
          <p:nvPr/>
        </p:nvSpPr>
        <p:spPr>
          <a:xfrm>
            <a:off x="4851450" y="2142700"/>
            <a:ext cx="1863900" cy="45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r=0.4 D=0.01</a:t>
            </a:r>
            <a:endParaRPr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0" name="Google Shape;23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75" y="1481325"/>
            <a:ext cx="3979886" cy="2975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55"/>
          <p:cNvSpPr txBox="1"/>
          <p:nvPr/>
        </p:nvSpPr>
        <p:spPr>
          <a:xfrm>
            <a:off x="892325" y="2116650"/>
            <a:ext cx="1863900" cy="45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r=0.3 D=0.003</a:t>
            </a:r>
            <a:endParaRPr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2" name="Google Shape;2372;p55"/>
          <p:cNvSpPr txBox="1"/>
          <p:nvPr/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附錄</a:t>
            </a:r>
            <a:endParaRPr sz="30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39"/>
          <p:cNvSpPr txBox="1"/>
          <p:nvPr>
            <p:ph idx="1" type="body"/>
          </p:nvPr>
        </p:nvSpPr>
        <p:spPr>
          <a:xfrm>
            <a:off x="1145400" y="1237600"/>
            <a:ext cx="68532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以糖尿病為例：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取病人</a:t>
            </a:r>
            <a:r>
              <a:rPr b="1" lang="en" sz="1700"/>
              <a:t>第一次發生糖尿病之前</a:t>
            </a:r>
            <a:r>
              <a:rPr lang="en" sz="1700"/>
              <a:t>的所有疾病為糖尿病</a:t>
            </a:r>
            <a:r>
              <a:rPr b="1" lang="en" sz="1700"/>
              <a:t>發病前共病</a:t>
            </a:r>
            <a:endParaRPr b="1"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病人</a:t>
            </a:r>
            <a:r>
              <a:rPr b="1" lang="en" sz="1700">
                <a:solidFill>
                  <a:schemeClr val="dk1"/>
                </a:solidFill>
              </a:rPr>
              <a:t>第一次發生糖尿病之後</a:t>
            </a:r>
            <a:r>
              <a:rPr lang="en" sz="1700">
                <a:solidFill>
                  <a:schemeClr val="dk1"/>
                </a:solidFill>
              </a:rPr>
              <a:t>的所有疾病為糖尿病</a:t>
            </a:r>
            <a:r>
              <a:rPr b="1" lang="en" sz="1700">
                <a:solidFill>
                  <a:schemeClr val="dk1"/>
                </a:solidFill>
              </a:rPr>
              <a:t>發病後共病</a:t>
            </a:r>
            <a:endParaRPr b="1"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將疾病依照病人計數 ( GROUP BY )，避免病人多次看診造成的誤差</a:t>
            </a:r>
            <a:endParaRPr sz="1700"/>
          </a:p>
        </p:txBody>
      </p:sp>
      <p:sp>
        <p:nvSpPr>
          <p:cNvPr id="2132" name="Google Shape;2132;p3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共病計數方法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40"/>
          <p:cNvSpPr txBox="1"/>
          <p:nvPr>
            <p:ph idx="4294967295" type="body"/>
          </p:nvPr>
        </p:nvSpPr>
        <p:spPr>
          <a:xfrm>
            <a:off x="3828300" y="2499475"/>
            <a:ext cx="48189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Calibri"/>
              <a:buChar char="●"/>
            </a:pP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(w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:  w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在T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的出現頻率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(w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:  w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在T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的出現頻率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Σ entropy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 p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(w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 ) + </a:t>
            </a: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Σ entropy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 p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(w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 ) 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8" name="Google Shape;2138;p4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907476" y="1620725"/>
            <a:ext cx="4818900" cy="39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40"/>
          <p:cNvSpPr txBox="1"/>
          <p:nvPr/>
        </p:nvSpPr>
        <p:spPr>
          <a:xfrm>
            <a:off x="1549700" y="323375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D(T1, T2)</a:t>
            </a:r>
            <a:r>
              <a:rPr b="1" lang="en" sz="30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算法</a:t>
            </a:r>
            <a:endParaRPr b="1" sz="30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140" name="Google Shape;2140;p40"/>
          <p:cNvPicPr preferRelativeResize="0"/>
          <p:nvPr/>
        </p:nvPicPr>
        <p:blipFill rotWithShape="1">
          <a:blip r:embed="rId4">
            <a:alphaModFix amt="91000"/>
          </a:blip>
          <a:srcRect b="0" l="0" r="1951" t="0"/>
          <a:stretch/>
        </p:blipFill>
        <p:spPr>
          <a:xfrm>
            <a:off x="491400" y="1566725"/>
            <a:ext cx="3042699" cy="5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40"/>
          <p:cNvSpPr txBox="1"/>
          <p:nvPr/>
        </p:nvSpPr>
        <p:spPr>
          <a:xfrm>
            <a:off x="362950" y="2575675"/>
            <a:ext cx="36687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Calibri"/>
              <a:buChar char="●"/>
            </a:pP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(w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: T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中w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的頻率排名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:  T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T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共同共病數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="1" lang="en" sz="13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: 共同的共病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40"/>
          <p:cNvSpPr txBox="1"/>
          <p:nvPr/>
        </p:nvSpPr>
        <p:spPr>
          <a:xfrm>
            <a:off x="883700" y="3841225"/>
            <a:ext cx="1215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5D74"/>
                </a:solidFill>
                <a:latin typeface="Open Sans"/>
                <a:ea typeface="Open Sans"/>
                <a:cs typeface="Open Sans"/>
                <a:sym typeface="Open Sans"/>
              </a:rPr>
              <a:t>高(1)...低(10)</a:t>
            </a:r>
            <a:endParaRPr>
              <a:solidFill>
                <a:srgbClr val="435D7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" name="Google Shape;21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775" y="1114925"/>
            <a:ext cx="3828249" cy="359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散佈圖畫</a:t>
            </a:r>
            <a:r>
              <a:rPr lang="en"/>
              <a:t>法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42"/>
          <p:cNvSpPr txBox="1"/>
          <p:nvPr/>
        </p:nvSpPr>
        <p:spPr>
          <a:xfrm>
            <a:off x="635300" y="551975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Step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4" name="Google Shape;2154;p42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965249" y="1969764"/>
            <a:ext cx="1991026" cy="110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4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2956273" y="2057099"/>
            <a:ext cx="2344666" cy="95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42"/>
          <p:cNvSpPr txBox="1"/>
          <p:nvPr>
            <p:ph idx="4294967295" type="title"/>
          </p:nvPr>
        </p:nvSpPr>
        <p:spPr>
          <a:xfrm>
            <a:off x="984897" y="2344464"/>
            <a:ext cx="17643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5227種icd9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Google Shape;2157;p42"/>
          <p:cNvSpPr txBox="1"/>
          <p:nvPr>
            <p:ph idx="4294967295" type="title"/>
          </p:nvPr>
        </p:nvSpPr>
        <p:spPr>
          <a:xfrm>
            <a:off x="2969975" y="2324300"/>
            <a:ext cx="1931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兩兩算D(T1,T2)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8" name="Google Shape;2158;p42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5220973" y="2057100"/>
            <a:ext cx="2933126" cy="8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42"/>
          <p:cNvSpPr txBox="1"/>
          <p:nvPr>
            <p:ph idx="4294967295" type="title"/>
          </p:nvPr>
        </p:nvSpPr>
        <p:spPr>
          <a:xfrm>
            <a:off x="5240625" y="2337625"/>
            <a:ext cx="2653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畫出D小組別的散佈圖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43"/>
          <p:cNvSpPr txBox="1"/>
          <p:nvPr/>
        </p:nvSpPr>
        <p:spPr>
          <a:xfrm>
            <a:off x="1572600" y="247175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Result - </a:t>
            </a:r>
            <a:r>
              <a:rPr b="1" lang="en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完全正相關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p43"/>
          <p:cNvSpPr txBox="1"/>
          <p:nvPr/>
        </p:nvSpPr>
        <p:spPr>
          <a:xfrm>
            <a:off x="5620525" y="2730150"/>
            <a:ext cx="29889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r = 0.99</a:t>
            </a:r>
            <a:r>
              <a:rPr b="1" lang="en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39385990929741</a:t>
            </a:r>
            <a:endParaRPr b="1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D = 0.011487776294299</a:t>
            </a:r>
            <a:endParaRPr b="1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1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6" name="Google Shape;2166;p43"/>
          <p:cNvSpPr txBox="1"/>
          <p:nvPr/>
        </p:nvSpPr>
        <p:spPr>
          <a:xfrm>
            <a:off x="5614975" y="2178150"/>
            <a:ext cx="27183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Ex: 糖尿病 &amp; 高血壓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7" name="Google Shape;21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9475"/>
            <a:ext cx="5205049" cy="389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Google Shape;21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675" y="1099475"/>
            <a:ext cx="4932401" cy="3699312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44"/>
          <p:cNvSpPr/>
          <p:nvPr/>
        </p:nvSpPr>
        <p:spPr>
          <a:xfrm rot="3780533">
            <a:off x="8011449" y="-595863"/>
            <a:ext cx="2265068" cy="216582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4" name="Google Shape;2174;p44"/>
          <p:cNvGrpSpPr/>
          <p:nvPr/>
        </p:nvGrpSpPr>
        <p:grpSpPr>
          <a:xfrm rot="-8099954">
            <a:off x="-208205" y="-668214"/>
            <a:ext cx="1344367" cy="1995327"/>
            <a:chOff x="272875" y="1527563"/>
            <a:chExt cx="255950" cy="455000"/>
          </a:xfrm>
        </p:grpSpPr>
        <p:sp>
          <p:nvSpPr>
            <p:cNvPr id="2175" name="Google Shape;2175;p4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0" name="Google Shape;2210;p44"/>
          <p:cNvSpPr txBox="1"/>
          <p:nvPr/>
        </p:nvSpPr>
        <p:spPr>
          <a:xfrm>
            <a:off x="1572600" y="247175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Result - </a:t>
            </a:r>
            <a:r>
              <a:rPr b="1" lang="en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數量越大越相關</a:t>
            </a:r>
            <a:endParaRPr b="1"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1" name="Google Shape;22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675" y="1099475"/>
            <a:ext cx="4894849" cy="36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/>
          <p:nvPr/>
        </p:nvSpPr>
        <p:spPr>
          <a:xfrm rot="3780533">
            <a:off x="8011449" y="-595863"/>
            <a:ext cx="2265068" cy="216582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7" name="Google Shape;2217;p45"/>
          <p:cNvGrpSpPr/>
          <p:nvPr/>
        </p:nvGrpSpPr>
        <p:grpSpPr>
          <a:xfrm rot="-8099954">
            <a:off x="-208205" y="-668214"/>
            <a:ext cx="1344367" cy="1995327"/>
            <a:chOff x="272875" y="1527563"/>
            <a:chExt cx="255950" cy="455000"/>
          </a:xfrm>
        </p:grpSpPr>
        <p:sp>
          <p:nvSpPr>
            <p:cNvPr id="2218" name="Google Shape;2218;p4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3" name="Google Shape;2253;p45"/>
          <p:cNvSpPr txBox="1"/>
          <p:nvPr/>
        </p:nvSpPr>
        <p:spPr>
          <a:xfrm>
            <a:off x="1579288" y="24695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Result - </a:t>
            </a:r>
            <a:r>
              <a:rPr b="1" lang="en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不相關</a:t>
            </a:r>
            <a:endParaRPr b="1"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4" name="Google Shape;22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925" y="1023050"/>
            <a:ext cx="4870625" cy="35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625" y="946850"/>
            <a:ext cx="5139126" cy="38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46"/>
          <p:cNvSpPr/>
          <p:nvPr/>
        </p:nvSpPr>
        <p:spPr>
          <a:xfrm rot="3780533">
            <a:off x="8011449" y="-595863"/>
            <a:ext cx="2265068" cy="216582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1" name="Google Shape;2261;p46"/>
          <p:cNvGrpSpPr/>
          <p:nvPr/>
        </p:nvGrpSpPr>
        <p:grpSpPr>
          <a:xfrm rot="-8099954">
            <a:off x="-208205" y="-668214"/>
            <a:ext cx="1344367" cy="1995327"/>
            <a:chOff x="272875" y="1527563"/>
            <a:chExt cx="255950" cy="455000"/>
          </a:xfrm>
        </p:grpSpPr>
        <p:sp>
          <p:nvSpPr>
            <p:cNvPr id="2262" name="Google Shape;2262;p4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46"/>
          <p:cNvSpPr txBox="1"/>
          <p:nvPr/>
        </p:nvSpPr>
        <p:spPr>
          <a:xfrm>
            <a:off x="1579288" y="24695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Result - </a:t>
            </a:r>
            <a:r>
              <a:rPr b="1" lang="en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不相關</a:t>
            </a:r>
            <a:endParaRPr b="1"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8" name="Google Shape;2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550" y="1049525"/>
            <a:ext cx="4958226" cy="37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